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59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011680"/>
            <a:ext cx="5943600" cy="5943600"/>
          </a:xfrm>
          <a:prstGeom prst="ellipse">
            <a:avLst/>
          </a:prstGeom>
          <a:solidFill>
            <a:srgbClr val="64BEA9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560320" y="4754880"/>
            <a:ext cx="5120640" cy="5120640"/>
          </a:xfrm>
          <a:prstGeom prst="ellipse">
            <a:avLst/>
          </a:prstGeom>
          <a:solidFill>
            <a:srgbClr val="10706B">
              <a:alpha val="6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548640"/>
            <a:ext cx="2834640" cy="310896"/>
          </a:xfrm>
          <a:prstGeom prst="roundRect">
            <a:avLst>
              <a:gd name="adj" fmla="val 50000"/>
            </a:avLst>
          </a:prstGeom>
          <a:solidFill>
            <a:srgbClr val="64BEA9">
              <a:alpha val="7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548640"/>
            <a:ext cx="2834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STRATEGY MEETING TEMPLATE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2286000"/>
            <a:ext cx="98755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Yearly Performance Review &amp;</a:t>
            </a:r>
            <a:endParaRPr lang="en-US" sz="3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Upcoming Year Strategy Meeting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40080" y="39776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FFD9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[Property Name]  •  [Year]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40080" y="457200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reusable template for reviewing the past year outlet by outlet, matching each to the right strategy, and building next year's plan.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63093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WISEFINS  ·  BEST PRACTICES TEMPLATE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2039112" cy="292608"/>
          </a:xfrm>
          <a:prstGeom prst="roundRect">
            <a:avLst>
              <a:gd name="adj" fmla="val 50000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2039112" cy="292608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BEFORE YOU START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How to Use This Template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58368" y="1984248"/>
            <a:ext cx="128016" cy="128016"/>
          </a:xfrm>
          <a:prstGeom prst="ellipse">
            <a:avLst/>
          </a:prstGeom>
          <a:solidFill>
            <a:srgbClr val="64BEA9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187452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Duplicate the outlet scorecard slide (Slide 3) once per Revenue Center.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60120" y="2212848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You'll end up with one scorecard slide per outlet before you move on to prioritization.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58368" y="3035808"/>
            <a:ext cx="128016" cy="128016"/>
          </a:xfrm>
          <a:prstGeom prst="ellipse">
            <a:avLst/>
          </a:prstGeom>
          <a:solidFill>
            <a:srgbClr val="64BEA9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292608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Fill in figures directly from WiseFins.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960120" y="3264408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Filter by Revenue Center and the full-year Timeline. A quick screenshot pasted into a slide works fine too, no need to spend time formatting it.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58368" y="4087368"/>
            <a:ext cx="128016" cy="128016"/>
          </a:xfrm>
          <a:prstGeom prst="ellipse">
            <a:avLst/>
          </a:prstGeom>
          <a:solidFill>
            <a:srgbClr val="64BEA9"/>
          </a:solidFill>
          <a:ln/>
        </p:spPr>
      </p:sp>
      <p:sp>
        <p:nvSpPr>
          <p:cNvPr id="12" name="Text 10"/>
          <p:cNvSpPr/>
          <p:nvPr/>
        </p:nvSpPr>
        <p:spPr>
          <a:xfrm>
            <a:off x="960120" y="397764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the Strategy Reference (Slide 5) as a decision aid, not a fill-in slide.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960120" y="4315968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It doesn't change year to year, keep it as-is and refer to it while completing Slides 6-8.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58368" y="5138928"/>
            <a:ext cx="128016" cy="128016"/>
          </a:xfrm>
          <a:prstGeom prst="ellipse">
            <a:avLst/>
          </a:prstGeom>
          <a:solidFill>
            <a:srgbClr val="64BEA9"/>
          </a:solidFill>
          <a:ln/>
        </p:spPr>
      </p:sp>
      <p:sp>
        <p:nvSpPr>
          <p:cNvPr id="15" name="Text 13"/>
          <p:cNvSpPr/>
          <p:nvPr/>
        </p:nvSpPr>
        <p:spPr>
          <a:xfrm>
            <a:off x="960120" y="502920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Slides 6-8 are where the meeting's real output lives.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960120" y="5367528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Prioritization, the year-ahead narrative, and next year's baseline, these are what you'll actually walk away with.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0080" y="6492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 / 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2423160" cy="292608"/>
          </a:xfrm>
          <a:prstGeom prst="roundRect">
            <a:avLst>
              <a:gd name="adj" fmla="val 50000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2423160" cy="292608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DUPLICATE PER OUTLET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Full-Year Scorecard: [Outlet Name]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4754880" cy="466344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965960"/>
            <a:ext cx="453542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Metric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394960" y="1965960"/>
            <a:ext cx="2103120" cy="466344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504688" y="1965960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Year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7498080" y="1965960"/>
            <a:ext cx="2103120" cy="466344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607808" y="1965960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vs. Budget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9601200" y="1965960"/>
            <a:ext cx="2103120" cy="466344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710928" y="1965960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vs. Y-1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40080" y="2432304"/>
            <a:ext cx="475488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2432304"/>
            <a:ext cx="453542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Revenue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394960" y="2432304"/>
            <a:ext cx="210312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504688" y="2432304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7498080" y="2432304"/>
            <a:ext cx="210312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07808" y="2432304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601200" y="2432304"/>
            <a:ext cx="210312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710928" y="2432304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" y="2898648"/>
            <a:ext cx="475488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808" y="2898648"/>
            <a:ext cx="453542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RevPASH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394960" y="2898648"/>
            <a:ext cx="210312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504688" y="2898648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7498080" y="2898648"/>
            <a:ext cx="210312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607808" y="2898648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9601200" y="2898648"/>
            <a:ext cx="210312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710928" y="2898648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40080" y="3364992"/>
            <a:ext cx="475488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49808" y="3364992"/>
            <a:ext cx="453542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Revenue / m²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394960" y="3364992"/>
            <a:ext cx="210312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504688" y="3364992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7498080" y="3364992"/>
            <a:ext cx="210312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607808" y="3364992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9601200" y="3364992"/>
            <a:ext cx="210312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710928" y="3364992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640080" y="3831336"/>
            <a:ext cx="475488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49808" y="3831336"/>
            <a:ext cx="453542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Cost of Sales / Cover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5394960" y="3831336"/>
            <a:ext cx="210312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504688" y="3831336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7498080" y="3831336"/>
            <a:ext cx="210312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607808" y="3831336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9601200" y="3831336"/>
            <a:ext cx="210312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710928" y="3831336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40080" y="4297680"/>
            <a:ext cx="475488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49808" y="4297680"/>
            <a:ext cx="453542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Average Check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5394960" y="4297680"/>
            <a:ext cx="210312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504688" y="4297680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7498080" y="4297680"/>
            <a:ext cx="210312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607808" y="4297680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9601200" y="4297680"/>
            <a:ext cx="210312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9710928" y="4297680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640080" y="4764024"/>
            <a:ext cx="475488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49808" y="4764024"/>
            <a:ext cx="453542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Menu Engineering (Excellent / Satisfactory / Unsatisfactory / Replace)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5394960" y="4764024"/>
            <a:ext cx="210312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5504688" y="4764024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57" name="Shape 55"/>
          <p:cNvSpPr/>
          <p:nvPr/>
        </p:nvSpPr>
        <p:spPr>
          <a:xfrm>
            <a:off x="7498080" y="4764024"/>
            <a:ext cx="210312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607808" y="4764024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n/a</a:t>
            </a:r>
            <a:endParaRPr lang="en-US" sz="1100" dirty="0"/>
          </a:p>
        </p:txBody>
      </p:sp>
      <p:sp>
        <p:nvSpPr>
          <p:cNvPr id="59" name="Shape 57"/>
          <p:cNvSpPr/>
          <p:nvPr/>
        </p:nvSpPr>
        <p:spPr>
          <a:xfrm>
            <a:off x="9601200" y="4764024"/>
            <a:ext cx="210312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9710928" y="4764024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n/a</a:t>
            </a:r>
            <a:endParaRPr lang="en-US" sz="1100" dirty="0"/>
          </a:p>
        </p:txBody>
      </p:sp>
      <p:sp>
        <p:nvSpPr>
          <p:cNvPr id="61" name="Shape 59"/>
          <p:cNvSpPr/>
          <p:nvPr/>
        </p:nvSpPr>
        <p:spPr>
          <a:xfrm>
            <a:off x="640080" y="5230368"/>
            <a:ext cx="475488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749808" y="5230368"/>
            <a:ext cx="453542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Table Occupancy (avg.)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5394960" y="5230368"/>
            <a:ext cx="210312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5504688" y="5230368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65" name="Shape 63"/>
          <p:cNvSpPr/>
          <p:nvPr/>
        </p:nvSpPr>
        <p:spPr>
          <a:xfrm>
            <a:off x="7498080" y="5230368"/>
            <a:ext cx="210312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7607808" y="5230368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n/a</a:t>
            </a:r>
            <a:endParaRPr lang="en-US" sz="1100" dirty="0"/>
          </a:p>
        </p:txBody>
      </p:sp>
      <p:sp>
        <p:nvSpPr>
          <p:cNvPr id="67" name="Shape 65"/>
          <p:cNvSpPr/>
          <p:nvPr/>
        </p:nvSpPr>
        <p:spPr>
          <a:xfrm>
            <a:off x="9601200" y="5230368"/>
            <a:ext cx="2103120" cy="466344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9710928" y="5230368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69" name="Shape 67"/>
          <p:cNvSpPr/>
          <p:nvPr/>
        </p:nvSpPr>
        <p:spPr>
          <a:xfrm>
            <a:off x="640080" y="5696712"/>
            <a:ext cx="475488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749808" y="5696712"/>
            <a:ext cx="453542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Seat Utilisation (avg.)</a:t>
            </a:r>
            <a:endParaRPr lang="en-US" sz="1100" dirty="0"/>
          </a:p>
        </p:txBody>
      </p:sp>
      <p:sp>
        <p:nvSpPr>
          <p:cNvPr id="71" name="Shape 69"/>
          <p:cNvSpPr/>
          <p:nvPr/>
        </p:nvSpPr>
        <p:spPr>
          <a:xfrm>
            <a:off x="5394960" y="5696712"/>
            <a:ext cx="210312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5504688" y="5696712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73" name="Shape 71"/>
          <p:cNvSpPr/>
          <p:nvPr/>
        </p:nvSpPr>
        <p:spPr>
          <a:xfrm>
            <a:off x="7498080" y="5696712"/>
            <a:ext cx="210312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607808" y="5696712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n/a</a:t>
            </a:r>
            <a:endParaRPr lang="en-US" sz="1100" dirty="0"/>
          </a:p>
        </p:txBody>
      </p:sp>
      <p:sp>
        <p:nvSpPr>
          <p:cNvPr id="75" name="Shape 73"/>
          <p:cNvSpPr/>
          <p:nvPr/>
        </p:nvSpPr>
        <p:spPr>
          <a:xfrm>
            <a:off x="9601200" y="5696712"/>
            <a:ext cx="2103120" cy="466344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9710928" y="5696712"/>
            <a:ext cx="1883664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77" name="Text 75"/>
          <p:cNvSpPr/>
          <p:nvPr/>
        </p:nvSpPr>
        <p:spPr>
          <a:xfrm>
            <a:off x="640080" y="62636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Tip: consult these directly in WiseFins, filtered by Revenue Center and the full-year Timeline. A screenshot works fine too.</a:t>
            </a:r>
            <a:endParaRPr lang="en-US" sz="1250" dirty="0"/>
          </a:p>
        </p:txBody>
      </p:sp>
      <p:sp>
        <p:nvSpPr>
          <p:cNvPr id="78" name="Text 76"/>
          <p:cNvSpPr/>
          <p:nvPr/>
        </p:nvSpPr>
        <p:spPr>
          <a:xfrm>
            <a:off x="640080" y="6492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/ 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2423160" cy="292608"/>
          </a:xfrm>
          <a:prstGeom prst="roundRect">
            <a:avLst>
              <a:gd name="adj" fmla="val 50000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2423160" cy="292608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DUPLICATE PER OUTLET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Positives &amp; Areas for Improvement: [Outlet Name]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212080" cy="4114800"/>
          </a:xfrm>
          <a:prstGeom prst="roundRect">
            <a:avLst>
              <a:gd name="adj" fmla="val 1778"/>
            </a:avLst>
          </a:prstGeom>
          <a:solidFill>
            <a:srgbClr val="64BEA9">
              <a:alpha val="12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05740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What's Working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68680" y="256032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Enter what's working, and briefly why ]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68680" y="361188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Enter what's working, and briefly why ]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68680" y="466344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Enter what's working, and briefly why ]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309360" y="1874520"/>
            <a:ext cx="5212080" cy="4114800"/>
          </a:xfrm>
          <a:prstGeom prst="roundRect">
            <a:avLst>
              <a:gd name="adj" fmla="val 1778"/>
            </a:avLst>
          </a:prstGeom>
          <a:solidFill>
            <a:srgbClr val="EA9999">
              <a:alpha val="15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537960" y="205740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Areas for Improvement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537960" y="256032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Enter what's underperforming, and vs. what benchmark ]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537960" y="361188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Enter what's underperforming, and vs. what benchmark ]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537960" y="466344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Enter what's underperforming, and vs. what benchmark ]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0080" y="6492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 / 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2519172" cy="292608"/>
          </a:xfrm>
          <a:prstGeom prst="roundRect">
            <a:avLst>
              <a:gd name="adj" fmla="val 50000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2519172" cy="292608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REFERENCE, KEEP AS-IS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Strategy Reference: If This, Then That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8521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874520"/>
            <a:ext cx="563270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 Cost of Sales/Cover, revenue steady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492240" y="1874520"/>
            <a:ext cx="521208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601968" y="1874520"/>
            <a:ext cx="499262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Cost-focused strategy: ingredient-level review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40080" y="2404872"/>
            <a:ext cx="58521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2404872"/>
            <a:ext cx="563270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Staffing not matching demand curve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492240" y="2404872"/>
            <a:ext cx="521208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01968" y="2404872"/>
            <a:ext cx="499262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Labor-focused strategy: predictive staffing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40080" y="2935224"/>
            <a:ext cx="58521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2935224"/>
            <a:ext cx="563270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Weak Menu Engineering ratings, outlet not capacity-constrained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492240" y="2935224"/>
            <a:ext cx="521208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601968" y="2935224"/>
            <a:ext cx="499262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Menu-focused strategy: engineering + design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40080" y="3465576"/>
            <a:ext cx="58521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9808" y="3465576"/>
            <a:ext cx="563270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Revenue/covers declining, no clear internal cause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92240" y="3465576"/>
            <a:ext cx="521208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01968" y="3465576"/>
            <a:ext cx="499262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Demand-side: revenue management review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40080" y="3995928"/>
            <a:ext cx="58521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808" y="3995928"/>
            <a:ext cx="563270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Consistently near full capacity, otherwise healthy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92240" y="3995928"/>
            <a:ext cx="521208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601968" y="3995928"/>
            <a:ext cx="499262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Partial renovation / capacity expansion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40080" y="4526280"/>
            <a:ext cx="58521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9808" y="4526280"/>
            <a:ext cx="563270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Sustained underperformance 6+ months despite good execution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492240" y="4526280"/>
            <a:ext cx="521208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601968" y="4526280"/>
            <a:ext cx="499262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Possible concept change (full renovation)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40080" y="5056632"/>
            <a:ext cx="58521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49808" y="5056632"/>
            <a:ext cx="563270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In-house guest mix shifted, occupancy steady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6492240" y="5056632"/>
            <a:ext cx="521208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601968" y="5056632"/>
            <a:ext cx="499262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Start with Sales &amp; Marketing, not an F&amp;B-only fix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640080" y="6492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 / 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1847088" cy="292608"/>
          </a:xfrm>
          <a:prstGeom prst="roundRect">
            <a:avLst>
              <a:gd name="adj" fmla="val 50000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847088" cy="292608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MEETING OUTPUT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Prioritization Ranking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822960" cy="566928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920240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Rank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1463040" y="1920240"/>
            <a:ext cx="2468880" cy="566928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54480" y="1920240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Outlet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931920" y="1920240"/>
            <a:ext cx="2651760" cy="566928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23360" y="1920240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Opportunity Size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583680" y="1920240"/>
            <a:ext cx="2651760" cy="566928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75120" y="1920240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Ease of Execution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9235440" y="1920240"/>
            <a:ext cx="2468880" cy="566928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326880" y="1920240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Matched Strategy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0080" y="2487168"/>
            <a:ext cx="8229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2487168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1463040" y="2487168"/>
            <a:ext cx="246888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554480" y="2487168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931920" y="2487168"/>
            <a:ext cx="26517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023360" y="2487168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583680" y="2487168"/>
            <a:ext cx="26517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75120" y="2487168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9235440" y="2487168"/>
            <a:ext cx="246888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326880" y="2487168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40080" y="3054096"/>
            <a:ext cx="822960" cy="566928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" y="3054096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463040" y="3054096"/>
            <a:ext cx="2468880" cy="566928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554480" y="3054096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3931920" y="3054096"/>
            <a:ext cx="2651760" cy="566928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023360" y="3054096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6583680" y="3054096"/>
            <a:ext cx="2651760" cy="566928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675120" y="3054096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9235440" y="3054096"/>
            <a:ext cx="2468880" cy="566928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326880" y="3054096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40080" y="3621024"/>
            <a:ext cx="8229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31520" y="3621024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1463040" y="3621024"/>
            <a:ext cx="246888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554480" y="3621024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3931920" y="3621024"/>
            <a:ext cx="26517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023360" y="3621024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6583680" y="3621024"/>
            <a:ext cx="26517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675120" y="3621024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9235440" y="3621024"/>
            <a:ext cx="246888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326880" y="3621024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40080" y="4187952"/>
            <a:ext cx="822960" cy="566928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31520" y="4187952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1463040" y="4187952"/>
            <a:ext cx="2468880" cy="566928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554480" y="4187952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3931920" y="4187952"/>
            <a:ext cx="2651760" cy="566928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023360" y="4187952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6583680" y="4187952"/>
            <a:ext cx="2651760" cy="566928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675120" y="4187952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9235440" y="4187952"/>
            <a:ext cx="2468880" cy="566928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326880" y="4187952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640080" y="4754880"/>
            <a:ext cx="8229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31520" y="4754880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</a:t>
            </a:r>
            <a:endParaRPr lang="en-US" sz="1100" dirty="0"/>
          </a:p>
        </p:txBody>
      </p:sp>
      <p:sp>
        <p:nvSpPr>
          <p:cNvPr id="57" name="Shape 55"/>
          <p:cNvSpPr/>
          <p:nvPr/>
        </p:nvSpPr>
        <p:spPr>
          <a:xfrm>
            <a:off x="1463040" y="4754880"/>
            <a:ext cx="246888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1554480" y="4754880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59" name="Shape 57"/>
          <p:cNvSpPr/>
          <p:nvPr/>
        </p:nvSpPr>
        <p:spPr>
          <a:xfrm>
            <a:off x="3931920" y="4754880"/>
            <a:ext cx="26517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023360" y="4754880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61" name="Shape 59"/>
          <p:cNvSpPr/>
          <p:nvPr/>
        </p:nvSpPr>
        <p:spPr>
          <a:xfrm>
            <a:off x="6583680" y="4754880"/>
            <a:ext cx="26517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675120" y="4754880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9235440" y="4754880"/>
            <a:ext cx="246888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9326880" y="4754880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65" name="Text 63"/>
          <p:cNvSpPr/>
          <p:nvPr/>
        </p:nvSpPr>
        <p:spPr>
          <a:xfrm>
            <a:off x="640080" y="56235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Rank by size of opportunity and ease of execution together, not by whichever outlet is loudest in conversation.</a:t>
            </a:r>
            <a:endParaRPr lang="en-US" sz="1250" dirty="0"/>
          </a:p>
        </p:txBody>
      </p:sp>
      <p:sp>
        <p:nvSpPr>
          <p:cNvPr id="66" name="Text 64"/>
          <p:cNvSpPr/>
          <p:nvPr/>
        </p:nvSpPr>
        <p:spPr>
          <a:xfrm>
            <a:off x="640080" y="6492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 / 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1847088" cy="292608"/>
          </a:xfrm>
          <a:prstGeom prst="roundRect">
            <a:avLst>
              <a:gd name="adj" fmla="val 50000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847088" cy="292608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MEETING OUTPUT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Year-Ahead Narrative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82296" cy="960120"/>
          </a:xfrm>
          <a:prstGeom prst="rect">
            <a:avLst/>
          </a:prstGeom>
          <a:solidFill>
            <a:srgbClr val="64BEA9"/>
          </a:solidFill>
          <a:ln/>
        </p:spPr>
      </p:sp>
      <p:sp>
        <p:nvSpPr>
          <p:cNvPr id="6" name="Text 4"/>
          <p:cNvSpPr/>
          <p:nvPr/>
        </p:nvSpPr>
        <p:spPr>
          <a:xfrm>
            <a:off x="896112" y="1856232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What Worked This Year, and Why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96112" y="2176272"/>
            <a:ext cx="10424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Enter here ]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40080" y="3044952"/>
            <a:ext cx="82296" cy="960120"/>
          </a:xfrm>
          <a:prstGeom prst="rect">
            <a:avLst/>
          </a:prstGeom>
          <a:solidFill>
            <a:srgbClr val="EA9999"/>
          </a:solidFill>
          <a:ln/>
        </p:spPr>
      </p:sp>
      <p:sp>
        <p:nvSpPr>
          <p:cNvPr id="9" name="Text 7"/>
          <p:cNvSpPr/>
          <p:nvPr/>
        </p:nvSpPr>
        <p:spPr>
          <a:xfrm>
            <a:off x="896112" y="3026664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What Didn't, by Outlet, and the Data Behind It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96112" y="3346704"/>
            <a:ext cx="10424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Enter here 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40080" y="4215384"/>
            <a:ext cx="82296" cy="960120"/>
          </a:xfrm>
          <a:prstGeom prst="rect">
            <a:avLst/>
          </a:prstGeom>
          <a:solidFill>
            <a:srgbClr val="6FA8DC"/>
          </a:solidFill>
          <a:ln/>
        </p:spPr>
      </p:sp>
      <p:sp>
        <p:nvSpPr>
          <p:cNvPr id="12" name="Text 10"/>
          <p:cNvSpPr/>
          <p:nvPr/>
        </p:nvSpPr>
        <p:spPr>
          <a:xfrm>
            <a:off x="896112" y="4197096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Strategy Matched to Each Priority Outlet, and Why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96112" y="4517136"/>
            <a:ext cx="10424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Enter here ]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5385816"/>
            <a:ext cx="82296" cy="960120"/>
          </a:xfrm>
          <a:prstGeom prst="rect">
            <a:avLst/>
          </a:prstGeom>
          <a:solidFill>
            <a:srgbClr val="FFD966"/>
          </a:solidFill>
          <a:ln/>
        </p:spPr>
      </p:sp>
      <p:sp>
        <p:nvSpPr>
          <p:cNvPr id="15" name="Text 13"/>
          <p:cNvSpPr/>
          <p:nvPr/>
        </p:nvSpPr>
        <p:spPr>
          <a:xfrm>
            <a:off x="896112" y="5367528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Sequence and Timeline for the Year Ahead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96112" y="5687568"/>
            <a:ext cx="10424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 Enter here ]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0080" y="6492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 / 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1847088" cy="292608"/>
          </a:xfrm>
          <a:prstGeom prst="roundRect">
            <a:avLst>
              <a:gd name="adj" fmla="val 50000"/>
            </a:avLst>
          </a:prstGeom>
          <a:solidFill>
            <a:srgbClr val="64BEA9">
              <a:alpha val="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847088" cy="292608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00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MEETING OUTPUT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Next Year's Baseline &amp; Agreements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year's actuals become next year's baseline. The strategies chosen here are what your Monthly and Quarterly reviews will track progress against.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640080" y="2286000"/>
            <a:ext cx="2651760" cy="530352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286000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Outlet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91840" y="2286000"/>
            <a:ext cx="3566160" cy="530352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83280" y="2286000"/>
            <a:ext cx="33832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Agreed Strategy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858000" y="2286000"/>
            <a:ext cx="2377440" cy="530352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949440" y="2286000"/>
            <a:ext cx="21945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Owner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9235440" y="2286000"/>
            <a:ext cx="2468880" cy="530352"/>
          </a:xfrm>
          <a:prstGeom prst="rect">
            <a:avLst/>
          </a:prstGeom>
          <a:solidFill>
            <a:srgbClr val="005959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326880" y="2286000"/>
            <a:ext cx="2286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Check-in Cadence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2816352"/>
            <a:ext cx="26517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2816352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291840" y="2816352"/>
            <a:ext cx="35661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83280" y="2816352"/>
            <a:ext cx="33832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858000" y="2816352"/>
            <a:ext cx="237744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949440" y="2816352"/>
            <a:ext cx="21945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9235440" y="2816352"/>
            <a:ext cx="246888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326880" y="2816352"/>
            <a:ext cx="2286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40080" y="3346704"/>
            <a:ext cx="26517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" y="3346704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291840" y="3346704"/>
            <a:ext cx="35661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383280" y="3346704"/>
            <a:ext cx="33832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858000" y="3346704"/>
            <a:ext cx="237744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949440" y="3346704"/>
            <a:ext cx="21945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9235440" y="3346704"/>
            <a:ext cx="246888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326880" y="3346704"/>
            <a:ext cx="2286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40080" y="3877056"/>
            <a:ext cx="26517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1520" y="3877056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291840" y="3877056"/>
            <a:ext cx="356616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383280" y="3877056"/>
            <a:ext cx="33832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858000" y="3877056"/>
            <a:ext cx="237744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949440" y="3877056"/>
            <a:ext cx="21945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9235440" y="3877056"/>
            <a:ext cx="246888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326880" y="3877056"/>
            <a:ext cx="2286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640080" y="4407408"/>
            <a:ext cx="26517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31520" y="4407408"/>
            <a:ext cx="24688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3291840" y="4407408"/>
            <a:ext cx="356616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383280" y="4407408"/>
            <a:ext cx="33832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6858000" y="4407408"/>
            <a:ext cx="237744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949440" y="4407408"/>
            <a:ext cx="21945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9235440" y="4407408"/>
            <a:ext cx="2468880" cy="530352"/>
          </a:xfrm>
          <a:prstGeom prst="rect">
            <a:avLst/>
          </a:prstGeom>
          <a:solidFill>
            <a:srgbClr val="F5F9F8"/>
          </a:solidFill>
          <a:ln w="9525">
            <a:solidFill>
              <a:srgbClr val="DCE7E5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9326880" y="4407408"/>
            <a:ext cx="2286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[enter]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640080" y="6492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464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 / 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59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011680"/>
            <a:ext cx="5943600" cy="5943600"/>
          </a:xfrm>
          <a:prstGeom prst="ellipse">
            <a:avLst/>
          </a:prstGeom>
          <a:solidFill>
            <a:srgbClr val="64BEA9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560320" y="4754880"/>
            <a:ext cx="5120640" cy="5120640"/>
          </a:xfrm>
          <a:prstGeom prst="ellipse">
            <a:avLst/>
          </a:prstGeom>
          <a:solidFill>
            <a:srgbClr val="10706B">
              <a:alpha val="6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286000"/>
            <a:ext cx="10332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Need Help Interpreting Your Data?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22960" y="310896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WiseFins AI Bot and Knowledge Center can help you dig deeper into any KPI referenced in this template, available 24/7 on the platform and on wisefins.com.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4023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D9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wisefins.zendesk.com/hc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43891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D9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support@wisefins.com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40080" y="63093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WISEFINS  ·  BEST PRACTICES TEMPLATE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2026-08-22T09:58:11Z</dcterms:created>
  <dcterms:modified xsi:type="dcterms:W3CDTF">2026-08-22T09:58:11Z</dcterms:modified>
</cp:coreProperties>
</file>